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61" r:id="rId3"/>
    <p:sldId id="272" r:id="rId4"/>
    <p:sldId id="257" r:id="rId5"/>
    <p:sldId id="258" r:id="rId6"/>
    <p:sldId id="259" r:id="rId7"/>
    <p:sldId id="260" r:id="rId8"/>
    <p:sldId id="273" r:id="rId9"/>
    <p:sldId id="262" r:id="rId10"/>
    <p:sldId id="263" r:id="rId11"/>
    <p:sldId id="274" r:id="rId12"/>
    <p:sldId id="276" r:id="rId13"/>
    <p:sldId id="270" r:id="rId14"/>
    <p:sldId id="267" r:id="rId15"/>
    <p:sldId id="264" r:id="rId16"/>
    <p:sldId id="271" r:id="rId17"/>
    <p:sldId id="277" r:id="rId18"/>
    <p:sldId id="279" r:id="rId19"/>
    <p:sldId id="278" r:id="rId20"/>
    <p:sldId id="266" r:id="rId21"/>
    <p:sldId id="275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5DB55-1B6C-4F76-8E7A-D8CDAC1E97DF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5C84E-0280-4359-B963-8B688A9E76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0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5C84E-0280-4359-B963-8B688A9E762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93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5C84E-0280-4359-B963-8B688A9E762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42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8D0-B1F7-4BBA-A4AE-EC65E1F7645D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4734-E280-42E3-95BE-A6211530F71B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3B87-F0C5-4D13-9BAF-8BB90A44D487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E5F2-B77F-45BA-A39B-6949BDF43FB9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4799-350A-4F5B-B90A-920620D80342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9F-4B1D-48A2-9A01-0F75856E9103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F044-1615-42EE-BF6C-292E11274E05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EB87-ECA9-4D7C-A9C9-46A8CC5DC210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5FFB-FEC5-4B43-B215-EAEB641026CF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DEEA-95D5-47A2-9084-6C1DB6722108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E0EE-8BF3-4C3B-BE59-CF264480B5F0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452C1B-FB9D-4D66-A964-EC5111D58AAA}" type="datetime1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c.ocu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clab.ocu.edu.tw/imtech/count/login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.ocu.edu.tw/var/file/1/1001/img/726315527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nalytics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.ocu.edu.tw/var/file/1/1001/img/153/638764091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c.ocu.edu.tw/index.php?Lang=zh-t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cu.edu.tw/index.php?Lang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cu.edu.tw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u.edu.tw/" TargetMode="External"/><Relationship Id="rId2" Type="http://schemas.openxmlformats.org/officeDocument/2006/relationships/hyperlink" Target="https://cc.ocu.edu.tw/var/file/1/1001/img/67/11505789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mail.ocu.edu.tw/cgi-bin/genMail?adr=secretary@ocu.edu.tw&amp;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800" dirty="0">
                <a:latin typeface="Adobe 黑体 Std R" pitchFamily="34" charset="-128"/>
                <a:ea typeface="Adobe 黑体 Std R" pitchFamily="34" charset="-128"/>
              </a:rPr>
              <a:t>單位網頁管理維護協調會議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82352" y="4800600"/>
            <a:ext cx="6858000" cy="914400"/>
          </a:xfrm>
        </p:spPr>
        <p:txBody>
          <a:bodyPr>
            <a:normAutofit/>
          </a:bodyPr>
          <a:lstStyle/>
          <a:p>
            <a:pPr algn="r"/>
            <a:r>
              <a:rPr lang="zh-TW" altLang="en-US" sz="2400" dirty="0" smtClean="0"/>
              <a:t>承辦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資訊中心</a:t>
            </a:r>
            <a:endParaRPr lang="zh-TW" altLang="en-US" sz="24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2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內容版面配置區 4" descr="D:\_我的文件資料匣\桌面\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52928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467543" y="260648"/>
            <a:ext cx="495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輸入單位</a:t>
            </a:r>
            <a:r>
              <a:rPr lang="en-US" altLang="zh-TW" dirty="0" smtClean="0"/>
              <a:t>“</a:t>
            </a:r>
            <a:r>
              <a:rPr lang="zh-TW" altLang="en-US" dirty="0" smtClean="0"/>
              <a:t>關鍵字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  及   內容說明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網站簡述</a:t>
            </a:r>
            <a:r>
              <a:rPr lang="en-US" altLang="zh-TW" dirty="0" smtClean="0"/>
              <a:t>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91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4891"/>
            <a:ext cx="7560840" cy="6391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051720" y="2977633"/>
            <a:ext cx="3024336" cy="319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07504" y="2548523"/>
            <a:ext cx="1944216" cy="1152128"/>
            <a:chOff x="81186" y="3573016"/>
            <a:chExt cx="2160240" cy="1152128"/>
          </a:xfrm>
        </p:grpSpPr>
        <p:sp>
          <p:nvSpPr>
            <p:cNvPr id="7" name="向右箭號圖說文字 6"/>
            <p:cNvSpPr/>
            <p:nvPr/>
          </p:nvSpPr>
          <p:spPr>
            <a:xfrm>
              <a:off x="81186" y="3573016"/>
              <a:ext cx="2160240" cy="115212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542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62511" y="3825914"/>
              <a:ext cx="1997589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TW" altLang="en-US" b="1" dirty="0"/>
                <a:t>內容</a:t>
              </a:r>
              <a:r>
                <a:rPr lang="zh-TW" altLang="en-US" b="1" dirty="0" smtClean="0"/>
                <a:t>說明</a:t>
              </a:r>
              <a:endParaRPr lang="en-US" altLang="zh-TW" b="1" dirty="0" smtClean="0"/>
            </a:p>
            <a:p>
              <a:r>
                <a:rPr lang="en-US" altLang="zh-TW" b="1" dirty="0" smtClean="0"/>
                <a:t>”</a:t>
              </a:r>
              <a:r>
                <a:rPr lang="zh-TW" altLang="en-US" b="1" dirty="0"/>
                <a:t>網站簡述</a:t>
              </a:r>
              <a:r>
                <a:rPr lang="en-US" altLang="zh-TW" dirty="0"/>
                <a:t>“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70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935216" cy="4608512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網頁</a:t>
            </a:r>
            <a:r>
              <a:rPr lang="zh-TW" altLang="en-US" dirty="0" smtClean="0"/>
              <a:t>空間限制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2GB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100" dirty="0" smtClean="0"/>
              <a:t>建議照片放置</a:t>
            </a:r>
            <a:r>
              <a:rPr lang="en-US" altLang="zh-TW" sz="3100" dirty="0" err="1" smtClean="0"/>
              <a:t>g</a:t>
            </a:r>
            <a:r>
              <a:rPr lang="en-US" altLang="zh-TW" sz="3100" cap="none" dirty="0" err="1" smtClean="0"/>
              <a:t>oogle</a:t>
            </a:r>
            <a:r>
              <a:rPr lang="zh-TW" altLang="en-US" sz="3100" dirty="0" smtClean="0"/>
              <a:t>雲端</a:t>
            </a:r>
            <a:r>
              <a:rPr lang="en-US" altLang="zh-TW" sz="3100" dirty="0" smtClean="0"/>
              <a:t/>
            </a:r>
            <a:br>
              <a:rPr lang="en-US" altLang="zh-TW" sz="3100" dirty="0" smtClean="0"/>
            </a:br>
            <a:r>
              <a:rPr lang="zh-TW" altLang="en-US" sz="3100" dirty="0" smtClean="0"/>
              <a:t>帳號</a:t>
            </a:r>
            <a:r>
              <a:rPr lang="en-US" altLang="zh-TW" sz="3100" dirty="0" smtClean="0"/>
              <a:t>:</a:t>
            </a:r>
            <a:r>
              <a:rPr lang="en-US" altLang="zh-TW" sz="3100" cap="none" dirty="0" smtClean="0"/>
              <a:t>xx@gm.ocu.edu.tw</a:t>
            </a:r>
            <a:r>
              <a:rPr lang="en-US" altLang="zh-TW" cap="none" dirty="0" smtClean="0"/>
              <a:t/>
            </a:r>
            <a:br>
              <a:rPr lang="en-US" altLang="zh-TW" cap="none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50" y="116632"/>
            <a:ext cx="3791514" cy="6573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上箭號圖說文字 5"/>
          <p:cNvSpPr/>
          <p:nvPr/>
        </p:nvSpPr>
        <p:spPr>
          <a:xfrm>
            <a:off x="251520" y="3403327"/>
            <a:ext cx="4464496" cy="2900982"/>
          </a:xfrm>
          <a:prstGeom prst="upArrowCallout">
            <a:avLst>
              <a:gd name="adj1" fmla="val 24181"/>
              <a:gd name="adj2" fmla="val 25000"/>
              <a:gd name="adj3" fmla="val 15994"/>
              <a:gd name="adj4" fmla="val 7234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單位帳號密碼</a:t>
            </a:r>
            <a:r>
              <a:rPr lang="zh-TW" altLang="en-US" sz="2800" dirty="0" smtClean="0">
                <a:solidFill>
                  <a:schemeClr val="tx1"/>
                </a:solidFill>
              </a:rPr>
              <a:t>忘記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</a:rPr>
              <a:t>請洽</a:t>
            </a:r>
            <a:r>
              <a:rPr lang="zh-TW" altLang="en-US" sz="2800" dirty="0">
                <a:solidFill>
                  <a:schemeClr val="tx1"/>
                </a:solidFill>
              </a:rPr>
              <a:t>資訊</a:t>
            </a:r>
            <a:r>
              <a:rPr lang="zh-TW" altLang="en-US" sz="2800" dirty="0" smtClean="0">
                <a:solidFill>
                  <a:schemeClr val="tx1"/>
                </a:solidFill>
              </a:rPr>
              <a:t>中心</a:t>
            </a:r>
            <a:r>
              <a:rPr lang="en-US" altLang="zh-TW" sz="2800" dirty="0">
                <a:solidFill>
                  <a:schemeClr val="tx1"/>
                </a:solidFill>
              </a:rPr>
              <a:t>-</a:t>
            </a:r>
            <a:r>
              <a:rPr lang="zh-TW" altLang="en-US" sz="2800" dirty="0" smtClean="0">
                <a:solidFill>
                  <a:schemeClr val="tx1"/>
                </a:solidFill>
              </a:rPr>
              <a:t>鈺</a:t>
            </a:r>
            <a:r>
              <a:rPr lang="zh-TW" altLang="en-US" sz="2800" dirty="0">
                <a:solidFill>
                  <a:schemeClr val="tx1"/>
                </a:solidFill>
              </a:rPr>
              <a:t>欣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1907704" y="3212976"/>
            <a:ext cx="295232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641379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可參考資訊中心網頁：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://cc.ocu.edu.tw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五邊形 4"/>
          <p:cNvSpPr/>
          <p:nvPr/>
        </p:nvSpPr>
        <p:spPr>
          <a:xfrm>
            <a:off x="611560" y="332656"/>
            <a:ext cx="2016224" cy="864096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4400" b="1" dirty="0"/>
              <a:t>補充</a:t>
            </a:r>
          </a:p>
          <a:p>
            <a:pPr algn="ctr"/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60" y="2348880"/>
            <a:ext cx="2217644" cy="1776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611560" y="1201122"/>
            <a:ext cx="5791200" cy="756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四</a:t>
            </a:r>
            <a:r>
              <a:rPr lang="zh-TW" altLang="en-US" b="1" dirty="0" smtClean="0"/>
              <a:t>、網頁瀏覽計數器設定</a:t>
            </a:r>
            <a:endParaRPr lang="zh-TW" altLang="en-US" b="1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034"/>
            <a:ext cx="773271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9937" y="1124745"/>
            <a:ext cx="7620000" cy="4968552"/>
          </a:xfrm>
        </p:spPr>
        <p:txBody>
          <a:bodyPr/>
          <a:lstStyle/>
          <a:p>
            <a:r>
              <a:rPr lang="zh-TW" altLang="en-US" dirty="0" smtClean="0"/>
              <a:t>登入網址：</a:t>
            </a:r>
            <a:r>
              <a:rPr lang="en-US" altLang="zh-TW" dirty="0" smtClean="0">
                <a:hlinkClick r:id="rId2"/>
              </a:rPr>
              <a:t/>
            </a:r>
            <a:br>
              <a:rPr lang="en-US" altLang="zh-TW" dirty="0" smtClean="0">
                <a:hlinkClick r:id="rId2"/>
              </a:rPr>
            </a:br>
            <a:r>
              <a:rPr lang="en-US" altLang="zh-TW" dirty="0" smtClean="0">
                <a:hlinkClick r:id="rId2"/>
              </a:rPr>
              <a:t>http://cclab.ocu.edu.tw/imtech/count/login.php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152718"/>
            <a:ext cx="5791200" cy="756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/>
              <a:t>網頁瀏覽計數器</a:t>
            </a:r>
            <a:endParaRPr lang="zh-TW" altLang="en-US" b="1" cap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04" y="2420888"/>
            <a:ext cx="5476008" cy="3390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向左箭號圖說文字 5"/>
          <p:cNvSpPr/>
          <p:nvPr/>
        </p:nvSpPr>
        <p:spPr>
          <a:xfrm>
            <a:off x="6012160" y="3356992"/>
            <a:ext cx="2448272" cy="1296144"/>
          </a:xfrm>
          <a:prstGeom prst="leftArrowCallou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020272" y="3645024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帳號</a:t>
            </a:r>
            <a:r>
              <a:rPr lang="zh-TW" altLang="en-US" dirty="0" smtClean="0"/>
              <a:t>密碼</a:t>
            </a:r>
            <a:endParaRPr lang="en-US" altLang="zh-TW" dirty="0" smtClean="0"/>
          </a:p>
          <a:p>
            <a:r>
              <a:rPr lang="zh-TW" altLang="en-US" dirty="0" smtClean="0"/>
              <a:t>請洽</a:t>
            </a:r>
            <a:r>
              <a:rPr lang="en-US" altLang="zh-TW" dirty="0" smtClean="0"/>
              <a:t>(</a:t>
            </a:r>
            <a:r>
              <a:rPr lang="zh-TW" altLang="en-US" dirty="0" smtClean="0"/>
              <a:t>怡青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9552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※</a:t>
            </a:r>
            <a:r>
              <a:rPr lang="zh-TW" altLang="en-US" b="1" dirty="0" smtClean="0">
                <a:hlinkClick r:id="rId4"/>
              </a:rPr>
              <a:t>教學連結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557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1" y="1268760"/>
            <a:ext cx="8107123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57200" y="152718"/>
            <a:ext cx="5791200" cy="7560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/>
              <a:t>五</a:t>
            </a:r>
            <a:r>
              <a:rPr lang="zh-TW" altLang="en-US" b="1" dirty="0" smtClean="0"/>
              <a:t>、申請</a:t>
            </a:r>
            <a:r>
              <a:rPr lang="en-US" altLang="zh-TW" b="1" cap="none" dirty="0" smtClean="0"/>
              <a:t>Analytics</a:t>
            </a:r>
            <a:r>
              <a:rPr lang="zh-TW" altLang="en-US" b="1" cap="none" dirty="0" smtClean="0"/>
              <a:t>網站分析</a:t>
            </a:r>
            <a:endParaRPr lang="zh-TW" altLang="en-US" b="1" cap="none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9552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※</a:t>
            </a:r>
            <a:r>
              <a:rPr lang="zh-TW" altLang="en-US" b="1" dirty="0" smtClean="0"/>
              <a:t>申請步驟</a:t>
            </a:r>
            <a:r>
              <a:rPr lang="en-US" altLang="zh-TW" b="1" dirty="0" smtClean="0"/>
              <a:t>:</a:t>
            </a:r>
            <a:r>
              <a:rPr lang="zh-TW" altLang="en-US" b="1" dirty="0" smtClean="0">
                <a:hlinkClick r:id="rId4"/>
              </a:rPr>
              <a:t>連結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206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五邊形 5"/>
          <p:cNvSpPr/>
          <p:nvPr/>
        </p:nvSpPr>
        <p:spPr>
          <a:xfrm>
            <a:off x="218582" y="135656"/>
            <a:ext cx="3633338" cy="507831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20233" y="204905"/>
            <a:ext cx="259558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b="1" dirty="0"/>
              <a:t>Analytics</a:t>
            </a:r>
            <a:r>
              <a:rPr lang="zh-TW" altLang="en-US" b="1" dirty="0"/>
              <a:t>網站</a:t>
            </a:r>
            <a:r>
              <a:rPr lang="zh-TW" altLang="en-US" b="1" dirty="0" smtClean="0"/>
              <a:t>分析檢視</a:t>
            </a:r>
            <a:endParaRPr lang="zh-TW" altLang="en-US" b="1" dirty="0"/>
          </a:p>
        </p:txBody>
      </p:sp>
      <p:pic>
        <p:nvPicPr>
          <p:cNvPr id="4098" name="Picture 2" descr="D:\_我的文件資料匣\桌面\未命名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9" y="971964"/>
            <a:ext cx="8654441" cy="54813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zh-TW" altLang="en-US" b="1" dirty="0" smtClean="0"/>
              <a:t>六、</a:t>
            </a:r>
            <a:r>
              <a:rPr lang="en-US" altLang="zh-TW" b="1" dirty="0" smtClean="0"/>
              <a:t>ODF</a:t>
            </a:r>
            <a:r>
              <a:rPr lang="zh-TW" altLang="en-US" b="1" dirty="0" smtClean="0"/>
              <a:t>開放文件格式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/>
          <a:lstStyle/>
          <a:p>
            <a:r>
              <a:rPr lang="zh-TW" altLang="en-US" dirty="0" smtClean="0"/>
              <a:t>為</a:t>
            </a:r>
            <a:r>
              <a:rPr lang="zh-TW" altLang="en-US" dirty="0"/>
              <a:t>配合行政院推動</a:t>
            </a:r>
            <a:r>
              <a:rPr lang="en-US" altLang="zh-TW" dirty="0"/>
              <a:t>ODF-CNS15251</a:t>
            </a:r>
            <a:r>
              <a:rPr lang="zh-TW" altLang="en-US" dirty="0"/>
              <a:t>為政府文件標準格式實施</a:t>
            </a:r>
            <a:r>
              <a:rPr lang="zh-TW" altLang="en-US" dirty="0" smtClean="0"/>
              <a:t>計畫</a:t>
            </a:r>
            <a:endParaRPr lang="en-US" altLang="zh-TW" dirty="0" smtClean="0"/>
          </a:p>
          <a:p>
            <a:pPr marL="457200" indent="-457200">
              <a:buFont typeface="+mj-ea"/>
              <a:buAutoNum type="ea1ChtPeriod"/>
            </a:pPr>
            <a:r>
              <a:rPr lang="zh-TW" altLang="en-US" dirty="0"/>
              <a:t>單位網頁提供檔案下載之格式請提供</a:t>
            </a:r>
            <a:r>
              <a:rPr lang="en-US" altLang="zh-TW" dirty="0" err="1">
                <a:solidFill>
                  <a:schemeClr val="tx2"/>
                </a:solidFill>
              </a:rPr>
              <a:t>odt</a:t>
            </a:r>
            <a:r>
              <a:rPr lang="zh-TW" altLang="en-US" dirty="0"/>
              <a:t>、</a:t>
            </a:r>
            <a:r>
              <a:rPr lang="en-US" altLang="zh-TW" dirty="0" err="1">
                <a:solidFill>
                  <a:schemeClr val="tx2"/>
                </a:solidFill>
              </a:rPr>
              <a:t>ods</a:t>
            </a:r>
            <a:r>
              <a:rPr lang="zh-TW" altLang="en-US" dirty="0"/>
              <a:t>或</a:t>
            </a:r>
            <a:r>
              <a:rPr lang="en-US" altLang="zh-TW" dirty="0">
                <a:solidFill>
                  <a:schemeClr val="tx2"/>
                </a:solidFill>
              </a:rPr>
              <a:t>pdf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dirty="0"/>
              <a:t>敬請各單位配合電子公文附檔，均採用</a:t>
            </a:r>
            <a:r>
              <a:rPr lang="en-US" altLang="zh-TW" dirty="0"/>
              <a:t>ODF</a:t>
            </a:r>
            <a:r>
              <a:rPr lang="zh-TW" altLang="en-US" dirty="0"/>
              <a:t>文件格式附加</a:t>
            </a:r>
            <a:r>
              <a:rPr lang="zh-TW" altLang="en-US" dirty="0" smtClean="0"/>
              <a:t>。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3951"/>
            <a:ext cx="7855958" cy="1164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3951"/>
            <a:ext cx="6768752" cy="54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8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1198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安裝</a:t>
            </a:r>
            <a:r>
              <a:rPr lang="en-US" altLang="zh-TW" b="1" cap="none" dirty="0" err="1" smtClean="0"/>
              <a:t>libreoffice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Picture 3" descr="D:\_我的文件資料匣\桌面\未命名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5" y="836712"/>
            <a:ext cx="8233693" cy="584612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58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zh-TW" altLang="en-US" dirty="0"/>
              <a:t>下載</a:t>
            </a:r>
            <a:r>
              <a:rPr lang="zh-TW" altLang="en-US" dirty="0" smtClean="0"/>
              <a:t>最新主程式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57313"/>
            <a:ext cx="6794697" cy="5096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560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6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目錄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752601"/>
            <a:ext cx="7105600" cy="3188568"/>
          </a:xfrm>
        </p:spPr>
        <p:txBody>
          <a:bodyPr/>
          <a:lstStyle/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發佈資訊至校首頁</a:t>
            </a:r>
            <a:r>
              <a:rPr lang="en-US" altLang="zh-TW" dirty="0" smtClean="0"/>
              <a:t>---------------------------</a:t>
            </a:r>
            <a:r>
              <a:rPr lang="zh-TW" altLang="en-US" dirty="0" smtClean="0"/>
              <a:t> </a:t>
            </a:r>
            <a:r>
              <a:rPr lang="en-US" altLang="zh-TW" dirty="0" smtClean="0"/>
              <a:t>p4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dirty="0" smtClean="0"/>
              <a:t>校</a:t>
            </a:r>
            <a:r>
              <a:rPr lang="zh-TW" altLang="en-US" dirty="0"/>
              <a:t>首頁</a:t>
            </a:r>
            <a:r>
              <a:rPr lang="en-US" altLang="zh-TW" dirty="0" smtClean="0"/>
              <a:t>Banner</a:t>
            </a:r>
            <a:r>
              <a:rPr lang="zh-TW" altLang="en-US" dirty="0" smtClean="0"/>
              <a:t>、</a:t>
            </a:r>
            <a:r>
              <a:rPr lang="zh-TW" altLang="en-US" dirty="0"/>
              <a:t>媒體報導</a:t>
            </a:r>
            <a:r>
              <a:rPr lang="en-US" altLang="zh-TW" dirty="0" smtClean="0"/>
              <a:t>-----------------</a:t>
            </a:r>
            <a:r>
              <a:rPr lang="zh-TW" altLang="en-US" dirty="0" smtClean="0"/>
              <a:t> </a:t>
            </a:r>
            <a:r>
              <a:rPr lang="en-US" altLang="zh-TW" dirty="0" smtClean="0"/>
              <a:t>p8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dirty="0"/>
              <a:t>網頁</a:t>
            </a:r>
            <a:r>
              <a:rPr lang="zh-TW" altLang="zh-TW" dirty="0" smtClean="0"/>
              <a:t>關鍵字</a:t>
            </a:r>
            <a:r>
              <a:rPr lang="zh-TW" altLang="en-US" dirty="0" smtClean="0"/>
              <a:t>及簡述</a:t>
            </a:r>
            <a:r>
              <a:rPr lang="en-US" altLang="zh-TW" dirty="0" smtClean="0"/>
              <a:t>---------------------------</a:t>
            </a:r>
            <a:r>
              <a:rPr lang="zh-TW" altLang="en-US" dirty="0" smtClean="0"/>
              <a:t> </a:t>
            </a:r>
            <a:r>
              <a:rPr lang="en-US" altLang="zh-TW" dirty="0" smtClean="0"/>
              <a:t>p9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dirty="0"/>
              <a:t>網頁瀏覽計數器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------------------------</a:t>
            </a:r>
            <a:r>
              <a:rPr lang="zh-TW" altLang="en-US" dirty="0" smtClean="0"/>
              <a:t> </a:t>
            </a:r>
            <a:r>
              <a:rPr lang="en-US" altLang="zh-TW" dirty="0" smtClean="0"/>
              <a:t>p13</a:t>
            </a:r>
          </a:p>
          <a:p>
            <a:pPr marL="457200" indent="-457200">
              <a:buFont typeface="+mj-ea"/>
              <a:buAutoNum type="ea1ChtPeriod"/>
            </a:pPr>
            <a:r>
              <a:rPr lang="zh-TW" altLang="en-US" dirty="0"/>
              <a:t>申請</a:t>
            </a:r>
            <a:r>
              <a:rPr lang="en-US" altLang="zh-TW" dirty="0"/>
              <a:t>Analytics</a:t>
            </a:r>
            <a:r>
              <a:rPr lang="zh-TW" altLang="en-US" dirty="0"/>
              <a:t>網站分析</a:t>
            </a:r>
            <a:r>
              <a:rPr lang="en-US" altLang="zh-TW" dirty="0" smtClean="0"/>
              <a:t>--------------------</a:t>
            </a:r>
            <a:r>
              <a:rPr lang="zh-TW" altLang="en-US" dirty="0" smtClean="0"/>
              <a:t> </a:t>
            </a:r>
            <a:r>
              <a:rPr lang="en-US" altLang="zh-TW" dirty="0" smtClean="0"/>
              <a:t>p15</a:t>
            </a:r>
          </a:p>
          <a:p>
            <a:pPr marL="457200" indent="-457200">
              <a:buFont typeface="+mj-ea"/>
              <a:buAutoNum type="ea1ChtPeriod"/>
            </a:pPr>
            <a:r>
              <a:rPr lang="en-US" altLang="zh-TW" dirty="0" smtClean="0"/>
              <a:t>ODF</a:t>
            </a:r>
            <a:r>
              <a:rPr lang="zh-TW" altLang="en-US" dirty="0" smtClean="0"/>
              <a:t>開放文件格式</a:t>
            </a:r>
            <a:r>
              <a:rPr lang="en-US" altLang="zh-TW" dirty="0" smtClean="0"/>
              <a:t>---------------------------</a:t>
            </a:r>
            <a:r>
              <a:rPr lang="zh-TW" altLang="en-US" dirty="0" smtClean="0"/>
              <a:t> </a:t>
            </a:r>
            <a:r>
              <a:rPr lang="en-US" altLang="zh-TW" dirty="0" smtClean="0"/>
              <a:t>p18</a:t>
            </a:r>
            <a:endParaRPr lang="zh-TW" altLang="en-US" dirty="0"/>
          </a:p>
          <a:p>
            <a:pPr marL="457200" indent="-457200">
              <a:buFont typeface="+mj-ea"/>
              <a:buAutoNum type="ea1Cht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6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47857" cy="53997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網頁相關教學可至</a:t>
            </a:r>
            <a:r>
              <a:rPr lang="en-US" altLang="zh-TW" b="1" dirty="0" smtClean="0">
                <a:solidFill>
                  <a:srgbClr val="0070C0"/>
                </a:solidFill>
              </a:rPr>
              <a:t>”</a:t>
            </a:r>
            <a:r>
              <a:rPr lang="zh-TW" altLang="en-US" b="1" dirty="0" smtClean="0">
                <a:solidFill>
                  <a:srgbClr val="0070C0"/>
                </a:solidFill>
                <a:hlinkClick r:id="rId2"/>
              </a:rPr>
              <a:t>資訊中心網頁</a:t>
            </a:r>
            <a:r>
              <a:rPr lang="en-US" altLang="zh-TW" b="1" dirty="0" smtClean="0">
                <a:solidFill>
                  <a:srgbClr val="0070C0"/>
                </a:solidFill>
              </a:rPr>
              <a:t>”</a:t>
            </a:r>
            <a:r>
              <a:rPr lang="zh-TW" altLang="en-US" b="1" dirty="0" smtClean="0">
                <a:solidFill>
                  <a:srgbClr val="0070C0"/>
                </a:solidFill>
              </a:rPr>
              <a:t>查閱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026" name="Picture 2" descr="D:\_我的文件資料匣\桌面\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396833" cy="5404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053943" y="5122506"/>
            <a:ext cx="1502228" cy="3227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5004048" y="620688"/>
            <a:ext cx="432048" cy="50405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1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謝謝聆聽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相關問題可洽資訊中心 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怡青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分機</a:t>
            </a:r>
            <a:r>
              <a:rPr lang="en-US" altLang="zh-TW" sz="2800" dirty="0" smtClean="0"/>
              <a:t>:8809)</a:t>
            </a:r>
          </a:p>
          <a:p>
            <a:r>
              <a:rPr lang="zh-TW" altLang="en-US" sz="2800" dirty="0" smtClean="0"/>
              <a:t>單位信箱</a:t>
            </a:r>
            <a:r>
              <a:rPr lang="en-US" altLang="zh-TW" sz="2800" dirty="0" smtClean="0"/>
              <a:t>:cc@ocu.edu.tw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5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39146" y="141277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zh-TW" sz="2000" dirty="0"/>
              <a:t>預計轉換為</a:t>
            </a:r>
            <a:r>
              <a:rPr lang="en-US" altLang="zh-TW" sz="2000" dirty="0" err="1"/>
              <a:t>Rpage</a:t>
            </a:r>
            <a:r>
              <a:rPr lang="zh-TW" altLang="en-US" sz="2000" dirty="0"/>
              <a:t>之</a:t>
            </a:r>
            <a:r>
              <a:rPr lang="zh-TW" altLang="zh-TW" sz="2000" dirty="0"/>
              <a:t>單位，請於</a:t>
            </a:r>
            <a:r>
              <a:rPr lang="en-US" altLang="zh-TW" sz="2000" dirty="0"/>
              <a:t>109/8/18</a:t>
            </a:r>
            <a:r>
              <a:rPr lang="zh-TW" altLang="zh-TW" sz="2000" dirty="0"/>
              <a:t>完成</a:t>
            </a:r>
            <a:r>
              <a:rPr lang="zh-TW" altLang="en-US" sz="2000" dirty="0"/>
              <a:t>網頁並上架。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請確認單位網頁各項連結是否正確 </a:t>
            </a:r>
            <a:r>
              <a:rPr lang="en-US" altLang="zh-TW" sz="2000" dirty="0"/>
              <a:t>(8/18</a:t>
            </a:r>
            <a:r>
              <a:rPr lang="zh-TW" altLang="en-US" sz="2000" dirty="0"/>
              <a:t>前</a:t>
            </a:r>
            <a:r>
              <a:rPr lang="en-US" altLang="zh-TW" sz="2000" dirty="0"/>
              <a:t>)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請確認單位網頁資料是否更新，包含師資簡介、最新消息等 </a:t>
            </a:r>
            <a:r>
              <a:rPr lang="en-US" altLang="zh-TW" sz="2000" dirty="0"/>
              <a:t>(8/18</a:t>
            </a:r>
            <a:r>
              <a:rPr lang="zh-TW" altLang="en-US" sz="2000" dirty="0"/>
              <a:t>前</a:t>
            </a:r>
            <a:r>
              <a:rPr lang="en-US" altLang="zh-TW" sz="2000" dirty="0"/>
              <a:t>)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2000" dirty="0"/>
              <a:t>各單位建議使用動態</a:t>
            </a:r>
            <a:r>
              <a:rPr lang="en-US" altLang="zh-TW" sz="2000" dirty="0"/>
              <a:t>Banner</a:t>
            </a:r>
            <a:r>
              <a:rPr lang="zh-TW" altLang="zh-TW" sz="2000" dirty="0"/>
              <a:t>，增加活潑性，並注意內容更新。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各單位請製作英文網頁，</a:t>
            </a:r>
            <a:r>
              <a:rPr lang="zh-TW" altLang="en-US" sz="2000" dirty="0">
                <a:solidFill>
                  <a:srgbClr val="0070C0"/>
                </a:solidFill>
              </a:rPr>
              <a:t>完成請</a:t>
            </a:r>
            <a:r>
              <a:rPr lang="en-US" altLang="zh-TW" sz="2000" dirty="0">
                <a:solidFill>
                  <a:srgbClr val="0070C0"/>
                </a:solidFill>
              </a:rPr>
              <a:t>mail</a:t>
            </a:r>
            <a:r>
              <a:rPr lang="zh-TW" altLang="en-US" sz="2000" dirty="0">
                <a:solidFill>
                  <a:srgbClr val="0070C0"/>
                </a:solidFill>
              </a:rPr>
              <a:t>通知資訊中心放置校首頁</a:t>
            </a:r>
            <a:r>
              <a:rPr lang="zh-TW" altLang="en-US" sz="2000" dirty="0"/>
              <a:t>。</a:t>
            </a:r>
            <a:endParaRPr lang="en-US" altLang="zh-TW" sz="2000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5749"/>
            <a:ext cx="8686293" cy="1817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pPr algn="just"/>
            <a:r>
              <a:rPr lang="en-US" altLang="zh-TW" b="1" dirty="0" smtClean="0"/>
              <a:t>※</a:t>
            </a:r>
            <a:r>
              <a:rPr lang="zh-TW" altLang="en-US" b="1" dirty="0" smtClean="0"/>
              <a:t>重要宣導：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0008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一、</a:t>
            </a:r>
            <a:r>
              <a:rPr lang="zh-TW" altLang="zh-TW" b="1" dirty="0" smtClean="0"/>
              <a:t>校</a:t>
            </a:r>
            <a:r>
              <a:rPr lang="zh-TW" altLang="zh-TW" b="1" dirty="0"/>
              <a:t>首頁子網發佈訊息教學</a:t>
            </a:r>
            <a:endParaRPr lang="zh-TW" altLang="en-US" dirty="0"/>
          </a:p>
        </p:txBody>
      </p:sp>
      <p:pic>
        <p:nvPicPr>
          <p:cNvPr id="4" name="內容版面配置區 3" descr="D:\_我的文件資料匣\桌面\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8" y="3429000"/>
            <a:ext cx="8379704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41151"/>
              </p:ext>
            </p:extLst>
          </p:nvPr>
        </p:nvGraphicFramePr>
        <p:xfrm>
          <a:off x="499187" y="1268760"/>
          <a:ext cx="6096000" cy="9128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/>
                <a:gridCol w="2032000"/>
                <a:gridCol w="2032000"/>
              </a:tblGrid>
              <a:tr h="3169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網頁分層說明：</a:t>
                      </a:r>
                      <a:endParaRPr lang="en-US" altLang="zh-TW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4711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總網→校首頁 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母網→一級單位 </a:t>
                      </a:r>
                      <a:endParaRPr lang="zh-TW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/>
                        <a:t>子網→二級單位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向下箭號圖說文字 11"/>
          <p:cNvSpPr/>
          <p:nvPr/>
        </p:nvSpPr>
        <p:spPr>
          <a:xfrm>
            <a:off x="3707904" y="2708920"/>
            <a:ext cx="3240360" cy="1224136"/>
          </a:xfrm>
          <a:prstGeom prst="downArrowCallout">
            <a:avLst/>
          </a:prstGeom>
          <a:solidFill>
            <a:srgbClr val="10A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 smtClean="0"/>
          </a:p>
          <a:p>
            <a:r>
              <a:rPr lang="zh-TW" altLang="zh-TW" sz="2000" b="1" dirty="0" smtClean="0"/>
              <a:t>建立</a:t>
            </a:r>
            <a:r>
              <a:rPr lang="zh-TW" altLang="zh-TW" sz="2000" b="1" dirty="0"/>
              <a:t>要公告的訊息</a:t>
            </a:r>
            <a:endParaRPr lang="en-US" altLang="zh-TW" sz="2000" b="1" dirty="0"/>
          </a:p>
          <a:p>
            <a:r>
              <a:rPr lang="zh-TW" altLang="en-US" sz="2000" b="1" dirty="0"/>
              <a:t>步驟：</a:t>
            </a:r>
            <a:r>
              <a:rPr lang="en-US" altLang="zh-TW" sz="2000" b="1" dirty="0"/>
              <a:t>1.</a:t>
            </a:r>
            <a:r>
              <a:rPr lang="zh-TW" altLang="en-US" sz="2000" b="1" dirty="0"/>
              <a:t>資訊管理  </a:t>
            </a:r>
            <a:r>
              <a:rPr lang="en-US" altLang="zh-TW" sz="2000" b="1" dirty="0"/>
              <a:t>2.</a:t>
            </a:r>
            <a:r>
              <a:rPr lang="zh-TW" altLang="en-US" sz="2000" b="1" dirty="0"/>
              <a:t>新增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89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點選右邊分類的</a:t>
            </a:r>
            <a:r>
              <a:rPr lang="zh-TW" altLang="zh-TW" u="sng" dirty="0"/>
              <a:t>總網</a:t>
            </a:r>
            <a:r>
              <a:rPr lang="en-US" altLang="zh-TW" u="sng" dirty="0"/>
              <a:t>(</a:t>
            </a:r>
            <a:r>
              <a:rPr lang="zh-TW" altLang="zh-TW" u="sng" dirty="0"/>
              <a:t>校首頁</a:t>
            </a:r>
            <a:r>
              <a:rPr lang="en-US" altLang="zh-TW" u="sng" dirty="0"/>
              <a:t>)</a:t>
            </a:r>
            <a:r>
              <a:rPr lang="en-US" altLang="zh-TW" dirty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選擇</a:t>
            </a:r>
            <a:r>
              <a:rPr lang="zh-TW" altLang="zh-TW" dirty="0"/>
              <a:t>所屬資訊分類：學生訊息、教職員工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pic>
        <p:nvPicPr>
          <p:cNvPr id="4" name="內容版面配置區 3" descr="D:\_我的文件資料匣\桌面\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136904" cy="49685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028" y="4437112"/>
            <a:ext cx="15274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1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900018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請注意要公告的頁籤</a:t>
            </a:r>
            <a:r>
              <a:rPr lang="zh-TW" altLang="zh-TW" dirty="0" smtClean="0"/>
              <a:t>選項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儲存</a:t>
            </a:r>
            <a:r>
              <a:rPr lang="zh-TW" altLang="zh-TW" dirty="0" smtClean="0"/>
              <a:t>並返回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8" y="1089864"/>
            <a:ext cx="7787366" cy="557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向左箭號圖說文字 10"/>
          <p:cNvSpPr/>
          <p:nvPr/>
        </p:nvSpPr>
        <p:spPr>
          <a:xfrm>
            <a:off x="1641769" y="2265971"/>
            <a:ext cx="5732827" cy="316531"/>
          </a:xfrm>
          <a:prstGeom prst="left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</a:rPr>
              <a:t>將要發佈的資訊寄至秘書室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3568" y="2276872"/>
            <a:ext cx="968928" cy="2373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83568" y="2543529"/>
            <a:ext cx="968928" cy="2373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左箭號圖說文字 14"/>
          <p:cNvSpPr/>
          <p:nvPr/>
        </p:nvSpPr>
        <p:spPr>
          <a:xfrm>
            <a:off x="1641769" y="2555623"/>
            <a:ext cx="5732827" cy="27696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531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</a:rPr>
              <a:t>僅招生中心可發佈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568" y="2796695"/>
            <a:ext cx="968928" cy="14243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左箭號圖說文字 16"/>
          <p:cNvSpPr/>
          <p:nvPr/>
        </p:nvSpPr>
        <p:spPr>
          <a:xfrm>
            <a:off x="1638749" y="3270845"/>
            <a:ext cx="5813571" cy="395665"/>
          </a:xfrm>
          <a:prstGeom prst="left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</a:rPr>
              <a:t>各單位均可發佈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r>
              <a:rPr lang="zh-TW" altLang="zh-TW" dirty="0"/>
              <a:t>即可在新校首頁看到公告</a:t>
            </a:r>
            <a:br>
              <a:rPr lang="zh-TW" altLang="zh-TW" dirty="0"/>
            </a:br>
            <a:r>
              <a:rPr lang="zh-TW" altLang="zh-TW" dirty="0"/>
              <a:t>網址</a:t>
            </a:r>
            <a:r>
              <a:rPr lang="zh-TW" altLang="zh-TW" dirty="0" smtClean="0"/>
              <a:t>：</a:t>
            </a:r>
            <a:r>
              <a:rPr lang="en-US" altLang="zh-TW" cap="none" dirty="0" smtClean="0">
                <a:hlinkClick r:id="rId2"/>
              </a:rPr>
              <a:t>https://www.ocu.edu.tw/</a:t>
            </a:r>
            <a:endParaRPr lang="zh-TW" altLang="en-US" cap="non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0" y="2060848"/>
            <a:ext cx="8571692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3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3548" y="1988840"/>
            <a:ext cx="8208912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828010"/>
          </a:xfrm>
        </p:spPr>
        <p:txBody>
          <a:bodyPr/>
          <a:lstStyle/>
          <a:p>
            <a:r>
              <a:rPr lang="zh-TW" altLang="en-US" dirty="0" smtClean="0"/>
              <a:t>二、校首頁</a:t>
            </a:r>
            <a:r>
              <a:rPr lang="en-US" altLang="zh-TW" dirty="0" smtClean="0"/>
              <a:t>B</a:t>
            </a:r>
            <a:r>
              <a:rPr lang="en-US" altLang="zh-TW" cap="none" dirty="0" smtClean="0"/>
              <a:t>anner</a:t>
            </a:r>
            <a:r>
              <a:rPr lang="zh-TW" altLang="en-US" cap="none" dirty="0" smtClean="0"/>
              <a:t>、媒體報導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製作</a:t>
            </a:r>
            <a:r>
              <a:rPr lang="zh-TW" altLang="en-US" dirty="0"/>
              <a:t>請參閱說明如下：</a:t>
            </a:r>
            <a:r>
              <a:rPr lang="zh-TW" altLang="en-US" b="0" dirty="0"/>
              <a:t>  </a:t>
            </a:r>
            <a:endParaRPr lang="en-US" altLang="zh-TW" b="0" dirty="0"/>
          </a:p>
          <a:p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</a:rPr>
              <a:t>一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TW" dirty="0" err="1" smtClean="0">
                <a:solidFill>
                  <a:srgbClr val="C00000"/>
                </a:solidFill>
              </a:rPr>
              <a:t>Rpage</a:t>
            </a:r>
            <a:r>
              <a:rPr lang="zh-TW" altLang="en-US" dirty="0">
                <a:solidFill>
                  <a:srgbClr val="C00000"/>
                </a:solidFill>
              </a:rPr>
              <a:t>首頁</a:t>
            </a:r>
            <a:r>
              <a:rPr lang="en-US" altLang="zh-TW" dirty="0">
                <a:solidFill>
                  <a:srgbClr val="C00000"/>
                </a:solidFill>
              </a:rPr>
              <a:t>Banner</a:t>
            </a:r>
            <a:r>
              <a:rPr lang="zh-TW" altLang="en-US" dirty="0">
                <a:solidFill>
                  <a:srgbClr val="C00000"/>
                </a:solidFill>
              </a:rPr>
              <a:t>圖片大小：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zh-TW" altLang="en-US" dirty="0">
                <a:solidFill>
                  <a:srgbClr val="C00000"/>
                </a:solidFill>
              </a:rPr>
              <a:t>寬</a:t>
            </a:r>
            <a:r>
              <a:rPr lang="en-US" altLang="zh-TW" dirty="0">
                <a:solidFill>
                  <a:srgbClr val="C00000"/>
                </a:solidFill>
              </a:rPr>
              <a:t>)1920</a:t>
            </a:r>
            <a:r>
              <a:rPr lang="zh-TW" altLang="en-US" dirty="0">
                <a:solidFill>
                  <a:srgbClr val="C00000"/>
                </a:solidFill>
              </a:rPr>
              <a:t>像素 * 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zh-TW" altLang="en-US" dirty="0">
                <a:solidFill>
                  <a:srgbClr val="C00000"/>
                </a:solidFill>
              </a:rPr>
              <a:t>高</a:t>
            </a:r>
            <a:r>
              <a:rPr lang="en-US" altLang="zh-TW" dirty="0">
                <a:solidFill>
                  <a:srgbClr val="C00000"/>
                </a:solidFill>
              </a:rPr>
              <a:t>)763</a:t>
            </a:r>
            <a:r>
              <a:rPr lang="zh-TW" altLang="en-US" dirty="0" smtClean="0">
                <a:solidFill>
                  <a:srgbClr val="C00000"/>
                </a:solidFill>
              </a:rPr>
              <a:t>像素</a:t>
            </a:r>
            <a:endParaRPr lang="zh-TW" altLang="en-US" b="0" dirty="0"/>
          </a:p>
          <a:p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※</a:t>
            </a:r>
            <a:r>
              <a:rPr lang="zh-TW" altLang="en-US" dirty="0" smtClean="0"/>
              <a:t>提醒</a:t>
            </a:r>
            <a:endParaRPr lang="en-US" altLang="zh-TW" dirty="0"/>
          </a:p>
          <a:p>
            <a:r>
              <a:rPr lang="zh-TW" altLang="en-US" dirty="0" smtClean="0"/>
              <a:t>重要</a:t>
            </a:r>
            <a:r>
              <a:rPr lang="zh-TW" altLang="en-US" dirty="0"/>
              <a:t>訊息請儘量勿置於圖片</a:t>
            </a:r>
            <a:r>
              <a:rPr lang="zh-TW" altLang="en-US" dirty="0" smtClean="0"/>
              <a:t>下方</a:t>
            </a:r>
            <a:endParaRPr lang="en-US" altLang="zh-TW" dirty="0" smtClean="0"/>
          </a:p>
          <a:p>
            <a:r>
              <a:rPr lang="zh-TW" altLang="en-US" dirty="0" smtClean="0"/>
              <a:t>或下方預留</a:t>
            </a:r>
            <a:r>
              <a:rPr lang="en-US" altLang="zh-TW" dirty="0" smtClean="0"/>
              <a:t>【(</a:t>
            </a:r>
            <a:r>
              <a:rPr lang="zh-TW" altLang="en-US" dirty="0"/>
              <a:t>寬</a:t>
            </a:r>
            <a:r>
              <a:rPr lang="en-US" altLang="zh-TW" dirty="0"/>
              <a:t>)1920</a:t>
            </a:r>
            <a:r>
              <a:rPr lang="zh-TW" altLang="en-US" dirty="0"/>
              <a:t>像素 * </a:t>
            </a:r>
            <a:r>
              <a:rPr lang="en-US" altLang="zh-TW" dirty="0"/>
              <a:t>(</a:t>
            </a:r>
            <a:r>
              <a:rPr lang="zh-TW" altLang="en-US" dirty="0"/>
              <a:t>高</a:t>
            </a:r>
            <a:r>
              <a:rPr lang="en-US" altLang="zh-TW" dirty="0"/>
              <a:t>)97</a:t>
            </a:r>
            <a:r>
              <a:rPr lang="zh-TW" altLang="en-US" dirty="0"/>
              <a:t>像素的空白</a:t>
            </a:r>
            <a:r>
              <a:rPr lang="zh-TW" altLang="en-US" dirty="0" smtClean="0"/>
              <a:t>區域</a:t>
            </a:r>
            <a:r>
              <a:rPr lang="en-US" altLang="zh-TW" dirty="0"/>
              <a:t>】</a:t>
            </a:r>
            <a:r>
              <a:rPr lang="zh-TW" altLang="en-US" dirty="0" smtClean="0"/>
              <a:t>才</a:t>
            </a:r>
            <a:r>
              <a:rPr lang="zh-TW" altLang="en-US" dirty="0"/>
              <a:t>不會被按鈕擋住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alpha val="81000"/>
                  </a:schemeClr>
                </a:solidFill>
                <a:hlinkClick r:id="rId2"/>
              </a:rPr>
              <a:t>(</a:t>
            </a:r>
            <a:r>
              <a:rPr lang="zh-TW" altLang="en-US" dirty="0" smtClean="0">
                <a:solidFill>
                  <a:schemeClr val="tx2">
                    <a:lumMod val="75000"/>
                    <a:alpha val="81000"/>
                  </a:schemeClr>
                </a:solidFill>
                <a:hlinkClick r:id="rId2"/>
              </a:rPr>
              <a:t>範例下載</a:t>
            </a:r>
            <a:r>
              <a:rPr lang="en-US" altLang="zh-TW" dirty="0" smtClean="0">
                <a:solidFill>
                  <a:schemeClr val="tx2">
                    <a:lumMod val="75000"/>
                    <a:alpha val="81000"/>
                  </a:schemeClr>
                </a:solidFill>
                <a:hlinkClick r:id="rId2"/>
              </a:rPr>
              <a:t>)</a:t>
            </a:r>
            <a:endParaRPr lang="zh-TW" altLang="en-US" dirty="0">
              <a:solidFill>
                <a:schemeClr val="tx2">
                  <a:lumMod val="75000"/>
                  <a:alpha val="81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453548" y="4005064"/>
            <a:ext cx="820891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39552" y="4109951"/>
            <a:ext cx="8122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二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 媒體報導</a:t>
            </a:r>
            <a:endParaRPr lang="en-US" altLang="zh-TW" b="1" dirty="0"/>
          </a:p>
          <a:p>
            <a:r>
              <a:rPr lang="zh-TW" altLang="en-US" dirty="0" smtClean="0"/>
              <a:t>       </a:t>
            </a:r>
            <a:endParaRPr lang="en-US" altLang="zh-TW" dirty="0" smtClean="0"/>
          </a:p>
          <a:p>
            <a:r>
              <a:rPr lang="zh-TW" altLang="en-US" dirty="0" smtClean="0"/>
              <a:t>若</a:t>
            </a:r>
            <a:r>
              <a:rPr lang="zh-TW" altLang="en-US" dirty="0"/>
              <a:t>您承辦的業務需要刊登於學校首頁</a:t>
            </a:r>
            <a:r>
              <a:rPr lang="en-US" altLang="zh-TW" dirty="0">
                <a:hlinkClick r:id="rId3"/>
              </a:rPr>
              <a:t>【</a:t>
            </a:r>
            <a:r>
              <a:rPr lang="zh-TW" altLang="en-US" b="1" dirty="0">
                <a:hlinkClick r:id="rId3"/>
              </a:rPr>
              <a:t>校園頭條</a:t>
            </a:r>
            <a:r>
              <a:rPr lang="en-US" altLang="zh-TW" dirty="0">
                <a:hlinkClick r:id="rId3"/>
              </a:rPr>
              <a:t>】</a:t>
            </a:r>
            <a:r>
              <a:rPr lang="zh-TW" altLang="en-US" dirty="0"/>
              <a:t>（公告重要</a:t>
            </a:r>
            <a:r>
              <a:rPr lang="zh-TW" altLang="en-US" dirty="0" smtClean="0"/>
              <a:t>訊息，不</a:t>
            </a:r>
            <a:r>
              <a:rPr lang="zh-TW" altLang="en-US" dirty="0"/>
              <a:t>屬於一般性的活動），請提供可編輯之資料檔案</a:t>
            </a:r>
            <a:r>
              <a:rPr lang="en-US" altLang="zh-TW" dirty="0" smtClean="0"/>
              <a:t>(</a:t>
            </a:r>
            <a:r>
              <a:rPr lang="zh-TW" altLang="en-US" dirty="0" smtClean="0"/>
              <a:t> 如</a:t>
            </a:r>
            <a:r>
              <a:rPr lang="en-US" altLang="zh-TW" dirty="0"/>
              <a:t>Word</a:t>
            </a:r>
            <a:r>
              <a:rPr lang="zh-TW" altLang="en-US" dirty="0"/>
              <a:t>檔，若內有圖片，請另行提供圖</a:t>
            </a:r>
            <a:r>
              <a:rPr lang="zh-TW" altLang="en-US" dirty="0" smtClean="0"/>
              <a:t>檔 </a:t>
            </a:r>
            <a:r>
              <a:rPr lang="en-US" altLang="zh-TW" dirty="0" smtClean="0"/>
              <a:t>)</a:t>
            </a:r>
            <a:r>
              <a:rPr lang="zh-TW" altLang="en-US" dirty="0" smtClean="0"/>
              <a:t>及 刊登</a:t>
            </a:r>
            <a:r>
              <a:rPr lang="zh-TW" altLang="en-US" dirty="0"/>
              <a:t>日期。</a:t>
            </a:r>
            <a:br>
              <a:rPr lang="zh-TW" altLang="en-US" dirty="0"/>
            </a:br>
            <a:endParaRPr lang="zh-TW" altLang="en-US" dirty="0"/>
          </a:p>
          <a:p>
            <a:r>
              <a:rPr lang="zh-TW" altLang="en-US" dirty="0"/>
              <a:t>        以上公告，若有需要刊登請寄到秘書室信箱 </a:t>
            </a:r>
            <a:r>
              <a:rPr lang="en-US" altLang="zh-TW" dirty="0">
                <a:hlinkClick r:id="rId4"/>
              </a:rPr>
              <a:t>secretary@ocu.edu.tw</a:t>
            </a:r>
            <a:endParaRPr lang="zh-TW" altLang="en-US" dirty="0"/>
          </a:p>
          <a:p>
            <a:r>
              <a:rPr lang="zh-TW" altLang="en-US" b="1" dirty="0" smtClean="0"/>
              <a:t>已</a:t>
            </a:r>
            <a:r>
              <a:rPr lang="zh-TW" altLang="en-US" b="1" dirty="0"/>
              <a:t>刊登之訊息，若要</a:t>
            </a:r>
            <a:r>
              <a:rPr lang="en-US" altLang="zh-TW" b="1" dirty="0"/>
              <a:t>【</a:t>
            </a:r>
            <a:r>
              <a:rPr lang="zh-TW" altLang="en-US" b="1" dirty="0"/>
              <a:t>移除</a:t>
            </a:r>
            <a:r>
              <a:rPr lang="en-US" altLang="zh-TW" b="1" dirty="0"/>
              <a:t>】</a:t>
            </a:r>
            <a:r>
              <a:rPr lang="zh-TW" altLang="en-US" b="1" dirty="0"/>
              <a:t>，也請通知郁芬（分機</a:t>
            </a:r>
            <a:r>
              <a:rPr lang="en-US" altLang="zh-TW" b="1" dirty="0"/>
              <a:t>1105</a:t>
            </a:r>
            <a:r>
              <a:rPr lang="zh-TW" altLang="en-US" b="1" dirty="0"/>
              <a:t>），謝謝您！</a:t>
            </a:r>
            <a:endParaRPr lang="zh-TW" altLang="en-US" dirty="0"/>
          </a:p>
          <a:p>
            <a:endParaRPr lang="en-US" altLang="zh-TW" b="1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928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zh-TW" altLang="en-US" b="1" dirty="0"/>
              <a:t>三</a:t>
            </a:r>
            <a:r>
              <a:rPr lang="zh-TW" altLang="en-US" b="1" dirty="0" smtClean="0"/>
              <a:t>、網頁</a:t>
            </a:r>
            <a:r>
              <a:rPr lang="zh-TW" altLang="zh-TW" b="1" dirty="0" smtClean="0"/>
              <a:t>關鍵字</a:t>
            </a:r>
            <a:r>
              <a:rPr lang="zh-TW" altLang="en-US" b="1" dirty="0" smtClean="0"/>
              <a:t>及簡述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" name="內容版面配置區 5" descr="D:\_我的文件資料匣\桌面\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5434"/>
            <a:ext cx="8280920" cy="51439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23528" y="1124744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zh-TW" dirty="0" smtClean="0"/>
              <a:t>開啟</a:t>
            </a:r>
            <a:r>
              <a:rPr lang="zh-TW" altLang="zh-TW" dirty="0"/>
              <a:t>搜尋設定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643</TotalTime>
  <Words>503</Words>
  <Application>Microsoft Office PowerPoint</Application>
  <PresentationFormat>如螢幕大小 (4:3)</PresentationFormat>
  <Paragraphs>100</Paragraphs>
  <Slides>21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基本</vt:lpstr>
      <vt:lpstr>單位網頁管理維護協調會議</vt:lpstr>
      <vt:lpstr>目錄:</vt:lpstr>
      <vt:lpstr>※重要宣導：</vt:lpstr>
      <vt:lpstr>一、校首頁子網發佈訊息教學</vt:lpstr>
      <vt:lpstr>點選右邊分類的總網(校首頁)  選擇所屬資訊分類：學生訊息、教職員工….</vt:lpstr>
      <vt:lpstr>請注意要公告的頁籤選項”儲存並返回”</vt:lpstr>
      <vt:lpstr>即可在新校首頁看到公告 網址：https://www.ocu.edu.tw/</vt:lpstr>
      <vt:lpstr>二、校首頁Banner、媒體報導</vt:lpstr>
      <vt:lpstr>三、網頁關鍵字及簡述</vt:lpstr>
      <vt:lpstr>PowerPoint 簡報</vt:lpstr>
      <vt:lpstr>PowerPoint 簡報</vt:lpstr>
      <vt:lpstr>網頁空間限制:2GB  建議照片放置google雲端 帳號:xx@gm.ocu.edu.tw </vt:lpstr>
      <vt:lpstr>PowerPoint 簡報</vt:lpstr>
      <vt:lpstr>PowerPoint 簡報</vt:lpstr>
      <vt:lpstr>PowerPoint 簡報</vt:lpstr>
      <vt:lpstr>PowerPoint 簡報</vt:lpstr>
      <vt:lpstr>六、ODF開放文件格式</vt:lpstr>
      <vt:lpstr>安裝libreoffice</vt:lpstr>
      <vt:lpstr>下載最新主程式</vt:lpstr>
      <vt:lpstr>網頁相關教學可至”資訊中心網頁”查閱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R-page教學</dc:title>
  <dc:creator>User</dc:creator>
  <cp:lastModifiedBy>User</cp:lastModifiedBy>
  <cp:revision>80</cp:revision>
  <dcterms:created xsi:type="dcterms:W3CDTF">2020-08-05T03:08:16Z</dcterms:created>
  <dcterms:modified xsi:type="dcterms:W3CDTF">2020-08-12T04:52:45Z</dcterms:modified>
</cp:coreProperties>
</file>